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6.svg" ContentType="image/svg+xml"/>
  <Override PartName="/ppt/media/image19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6858000" cy="9144000"/>
  <p:embeddedFontLst>
    <p:embeddedFont>
      <p:font typeface="League Spartan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1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svg"/><Relationship Id="rId9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23.jpeg"/><Relationship Id="rId7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hyperlink" Target="https://www.neryleaoadvocacia.com.br" TargetMode="External"/><Relationship Id="rId8" Type="http://schemas.openxmlformats.org/officeDocument/2006/relationships/image" Target="../media/image24.png"/><Relationship Id="rId9" Type="http://schemas.openxmlformats.org/officeDocument/2006/relationships/image" Target="../media/image25.svg"/><Relationship Id="rId10" Type="http://schemas.openxmlformats.org/officeDocument/2006/relationships/hyperlink" Target="mailto:gabriela@neryleaoadvocacia.com.br" TargetMode="External"/><Relationship Id="rId11" Type="http://schemas.openxmlformats.org/officeDocument/2006/relationships/image" Target="../media/image26.png"/><Relationship Id="rId12" Type="http://schemas.openxmlformats.org/officeDocument/2006/relationships/image" Target="../media/image27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12.jpeg"/><Relationship Id="rId7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1918327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2607596">
            <a:off x="-460312" y="6004957"/>
            <a:ext cx="14079039" cy="5511576"/>
            <a:chOff x="0" y="0"/>
            <a:chExt cx="5045610" cy="19752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5610" cy="1975224"/>
            </a:xfrm>
            <a:custGeom>
              <a:avLst/>
              <a:gdLst/>
              <a:ahLst/>
              <a:cxnLst/>
              <a:rect l="l" t="t" r="r" b="b"/>
              <a:pathLst>
                <a:path w="5045610" h="1975224">
                  <a:moveTo>
                    <a:pt x="0" y="0"/>
                  </a:moveTo>
                  <a:lnTo>
                    <a:pt x="5045610" y="0"/>
                  </a:lnTo>
                  <a:lnTo>
                    <a:pt x="5045610" y="1975224"/>
                  </a:lnTo>
                  <a:lnTo>
                    <a:pt x="0" y="1975224"/>
                  </a:lnTo>
                  <a:close/>
                </a:path>
              </a:pathLst>
            </a:custGeom>
            <a:solidFill>
              <a:srgbClr val="E1D5C4">
                <a:alpha val="76863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045610" cy="2003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776784" y="-1352704"/>
            <a:ext cx="9280055" cy="4688614"/>
          </a:xfrm>
          <a:custGeom>
            <a:avLst/>
            <a:gdLst/>
            <a:ahLst/>
            <a:cxnLst/>
            <a:rect l="l" t="t" r="r" b="b"/>
            <a:pathLst>
              <a:path w="9280055" h="4688614">
                <a:moveTo>
                  <a:pt x="0" y="0"/>
                </a:moveTo>
                <a:lnTo>
                  <a:pt x="9280055" y="0"/>
                </a:lnTo>
                <a:lnTo>
                  <a:pt x="9280055" y="4688614"/>
                </a:lnTo>
                <a:lnTo>
                  <a:pt x="0" y="468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671749" y="-1111242"/>
            <a:ext cx="9295147" cy="4696239"/>
          </a:xfrm>
          <a:custGeom>
            <a:avLst/>
            <a:gdLst/>
            <a:ahLst/>
            <a:cxnLst/>
            <a:rect l="l" t="t" r="r" b="b"/>
            <a:pathLst>
              <a:path w="9295147" h="4696239">
                <a:moveTo>
                  <a:pt x="0" y="0"/>
                </a:moveTo>
                <a:lnTo>
                  <a:pt x="9295147" y="0"/>
                </a:lnTo>
                <a:lnTo>
                  <a:pt x="9295147" y="4696239"/>
                </a:lnTo>
                <a:lnTo>
                  <a:pt x="0" y="469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3197080" y="8760745"/>
            <a:ext cx="6852635" cy="1341830"/>
            <a:chOff x="0" y="0"/>
            <a:chExt cx="2455830" cy="480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5830" cy="480882"/>
            </a:xfrm>
            <a:custGeom>
              <a:avLst/>
              <a:gdLst/>
              <a:ahLst/>
              <a:cxnLst/>
              <a:rect l="l" t="t" r="r" b="b"/>
              <a:pathLst>
                <a:path w="2455830" h="480882">
                  <a:moveTo>
                    <a:pt x="0" y="0"/>
                  </a:moveTo>
                  <a:lnTo>
                    <a:pt x="2455830" y="0"/>
                  </a:lnTo>
                  <a:lnTo>
                    <a:pt x="2455830" y="480882"/>
                  </a:lnTo>
                  <a:lnTo>
                    <a:pt x="0" y="480882"/>
                  </a:lnTo>
                  <a:close/>
                </a:path>
              </a:pathLst>
            </a:custGeom>
            <a:solidFill>
              <a:srgbClr val="C88E7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455830" cy="509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26028" y="7581959"/>
            <a:ext cx="8855784" cy="1605937"/>
            <a:chOff x="0" y="0"/>
            <a:chExt cx="3173713" cy="5755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3713" cy="575531"/>
            </a:xfrm>
            <a:custGeom>
              <a:avLst/>
              <a:gdLst/>
              <a:ahLst/>
              <a:cxnLst/>
              <a:rect l="l" t="t" r="r" b="b"/>
              <a:pathLst>
                <a:path w="3173713" h="575531">
                  <a:moveTo>
                    <a:pt x="0" y="0"/>
                  </a:moveTo>
                  <a:lnTo>
                    <a:pt x="3173713" y="0"/>
                  </a:lnTo>
                  <a:lnTo>
                    <a:pt x="3173713" y="575531"/>
                  </a:lnTo>
                  <a:lnTo>
                    <a:pt x="0" y="575531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73713" cy="604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97080" y="7844661"/>
            <a:ext cx="3349486" cy="10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2778">
                <a:solidFill>
                  <a:srgbClr val="FFFAF4"/>
                </a:solidFill>
                <a:latin typeface="League Spartan Bold"/>
              </a:rPr>
              <a:t>PROPOSTA DE HONORÁRIOS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01865" y="9452576"/>
            <a:ext cx="4089345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8"/>
              </a:lnSpc>
            </a:pPr>
            <a:r>
              <a:rPr lang="en-US" sz="1266" dirty="0">
                <a:solidFill>
                  <a:srgbClr val="000000"/>
                </a:solidFill>
                <a:latin typeface="Open Sans"/>
              </a:rPr>
              <a:t>A/ C:  Nieves Güeto Hernández da Cunha</a:t>
            </a:r>
          </a:p>
          <a:p>
            <a:pPr>
              <a:lnSpc>
                <a:spcPts val="1988"/>
              </a:lnSpc>
            </a:pPr>
            <a:endParaRPr lang="en-US" sz="1266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5A0A08E-4BB0-E365-5BC0-9025C766A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Nieves Güeto Hernández da Cunha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792963"/>
            <a:ext cx="7560000" cy="2972799"/>
          </a:xfrm>
          <a:custGeom>
            <a:avLst/>
            <a:gdLst/>
            <a:ahLst/>
            <a:cxnLst/>
            <a:rect l="l" t="t" r="r" b="b"/>
            <a:pathLst>
              <a:path w="7560000" h="2972799">
                <a:moveTo>
                  <a:pt x="0" y="0"/>
                </a:moveTo>
                <a:lnTo>
                  <a:pt x="7560000" y="0"/>
                </a:lnTo>
                <a:lnTo>
                  <a:pt x="7560000" y="2972798"/>
                </a:lnTo>
                <a:lnTo>
                  <a:pt x="0" y="297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772" b="-397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1715" y="4982453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1715" y="5626930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6"/>
                </a:lnTo>
                <a:lnTo>
                  <a:pt x="0" y="207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1715" y="6271406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912974" y="-1751468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CLÁUSULAS CONTRATUAIS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80" y="4963403"/>
            <a:ext cx="3237169" cy="136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Validade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proposta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teste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; </a:t>
            </a: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Prazo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execução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serviço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Foro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eleição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– São Paulo.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993183"/>
            <a:ext cx="7560000" cy="2698817"/>
          </a:xfrm>
          <a:custGeom>
            <a:avLst/>
            <a:gdLst/>
            <a:ahLst/>
            <a:cxnLst/>
            <a:rect l="l" t="t" r="r" b="b"/>
            <a:pathLst>
              <a:path w="7560000" h="2698817">
                <a:moveTo>
                  <a:pt x="0" y="0"/>
                </a:moveTo>
                <a:lnTo>
                  <a:pt x="7560000" y="0"/>
                </a:lnTo>
                <a:lnTo>
                  <a:pt x="7560000" y="2698817"/>
                </a:lnTo>
                <a:lnTo>
                  <a:pt x="0" y="269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797" b="-362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877498" y="-1715992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ACEITE DA PROPOSTA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85" y="4963403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Para fins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, basta responder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afirmativamente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via WhatsApp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e-mail que 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será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elaborado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enviado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2863184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720590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6" y="0"/>
                </a:lnTo>
                <a:lnTo>
                  <a:pt x="10521946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3419001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7" y="0"/>
                </a:lnTo>
                <a:lnTo>
                  <a:pt x="10521947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hlinkClick r:id="rId7" tooltip="https://www.neryleaoadvocacia.com.br"/>
          </p:cNvPr>
          <p:cNvSpPr/>
          <p:nvPr/>
        </p:nvSpPr>
        <p:spPr>
          <a:xfrm>
            <a:off x="5084834" y="9156856"/>
            <a:ext cx="380124" cy="429754"/>
          </a:xfrm>
          <a:custGeom>
            <a:avLst/>
            <a:gdLst/>
            <a:ahLst/>
            <a:cxnLst/>
            <a:rect l="l" t="t" r="r" b="b"/>
            <a:pathLst>
              <a:path w="380124" h="429754">
                <a:moveTo>
                  <a:pt x="0" y="0"/>
                </a:moveTo>
                <a:lnTo>
                  <a:pt x="380124" y="0"/>
                </a:lnTo>
                <a:lnTo>
                  <a:pt x="380124" y="429754"/>
                </a:lnTo>
                <a:lnTo>
                  <a:pt x="0" y="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hlinkClick r:id="rId10" tooltip="mailto:gabriela@neryleaoadvocacia.com.br"/>
          </p:cNvPr>
          <p:cNvSpPr/>
          <p:nvPr/>
        </p:nvSpPr>
        <p:spPr>
          <a:xfrm>
            <a:off x="5801356" y="9204657"/>
            <a:ext cx="393738" cy="334151"/>
          </a:xfrm>
          <a:custGeom>
            <a:avLst/>
            <a:gdLst/>
            <a:ahLst/>
            <a:cxnLst/>
            <a:rect l="l" t="t" r="r" b="b"/>
            <a:pathLst>
              <a:path w="393738" h="334151">
                <a:moveTo>
                  <a:pt x="0" y="0"/>
                </a:moveTo>
                <a:lnTo>
                  <a:pt x="393738" y="0"/>
                </a:lnTo>
                <a:lnTo>
                  <a:pt x="393738" y="334151"/>
                </a:lnTo>
                <a:lnTo>
                  <a:pt x="0" y="334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604892" y="9702310"/>
            <a:ext cx="2392928" cy="71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AGRADECEMOS</a:t>
            </a:r>
          </a:p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 A CONFIANÇA!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53695" t="-38261" r="-536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037043" y="2001599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APRESENTAÇÃO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7043" y="3051141"/>
            <a:ext cx="2647031" cy="627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A Nery Leão Advocacia é um escritório que atua em diversas áreas do direito por meio de parcerias especializadas. Nossos serviços contemplam atendimento para a propositura de ações judiciais, soluções amigáveis de conflito (mediação e conciliação) e consultoria jurídica.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Temos por propósito fornecer serviços jurídicos de excelência, visando a defesa dos direitos e interesses dos nossos clientes. Estamos comprometidos em promover um sistema jurídico justo e acessível a todos.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Na Nery Leão Advocacia, estamos empenhados em oferecer um serviço jurídico de qualidade, fornecendo soluções jurídicas eficientes e garantindo que seus direitos sejam protegidos. Estamos prontas para oferecer suporte legal necessário, guiando você em cada etapa do processo e lutando por seus direitos. 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156969" y="2980481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MISSÃO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6528" y="3977757"/>
            <a:ext cx="2144910" cy="292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Nossa missão é garantir um atendimento personalizado e humanizado que permita o acompanhamento minucioso de todos os passos de cada procedimento: desde a escolha da melhor estratégia até o deslinde da causa. Buscamos estabelecer uma relação de confiança e transparência com nossos clientes, compreendendo suas necessidades e preocupações.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318016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80000" y="2970955"/>
            <a:ext cx="3024000" cy="439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São valores que fundamentam nosso trabalho diário: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Excelência: Buscamos a excelência em tudo o que fazemos, tanto em termos de conhecimento jurídico quanto na prestação de serviços aos nossos clientes. Estamos em constante aprimoramento, atualizando-nos sobre as mudanças legais e desenvolvendo soluções criativas e eficazes para cada caso.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Comprometimento: Estamos comprometidos em defender os interesses dos nossos clientes de forma dedicada e incansável. Colocamos todo o nosso empenho e expertise para alcançar os melhores resultados possíveis.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950354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1478" y="3395228"/>
            <a:ext cx="3024000" cy="376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endParaRPr/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Ética: Pautamos nosso trabalho em princípios éticos sólidos, respeitando os valores morais e profissionais. Agimos com integridade, honestidade e confidencialidade, mantendo a privacidade e a confiança dos nossos clientes em todas as etapas do processo.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Empatia: Reconhecemos a importância de compreender e respeitar as particularidades de cada cliente. Buscamos estabelecer uma relação de empatia, fornecendo um atendimento sensível e cuidadoso para lidar com as preocupações e os desafios enfrentados por cada pessoa.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6020" y="4106832"/>
            <a:ext cx="3026575" cy="3026562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187" r="-2518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154394" y="3076783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OBJETO DA PROPOSTA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4394" y="4279243"/>
            <a:ext cx="2144910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16876" y="10090433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8053560"/>
            <a:ext cx="7560000" cy="2638440"/>
          </a:xfrm>
          <a:custGeom>
            <a:avLst/>
            <a:gdLst/>
            <a:ahLst/>
            <a:cxnLst/>
            <a:rect l="l" t="t" r="r" b="b"/>
            <a:pathLst>
              <a:path w="7560000" h="2638440">
                <a:moveTo>
                  <a:pt x="0" y="0"/>
                </a:moveTo>
                <a:lnTo>
                  <a:pt x="7560000" y="0"/>
                </a:lnTo>
                <a:lnTo>
                  <a:pt x="7560000" y="2638440"/>
                </a:lnTo>
                <a:lnTo>
                  <a:pt x="0" y="263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499" b="-12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04000" y="0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30394" y="3404225"/>
            <a:ext cx="4465419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PROCEDIMENTOS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69" y="3987137"/>
            <a:ext cx="3024000" cy="281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Para a concretização dos objetos da proposta ofertamos os seguintes serviços: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Suporte ilimitado via aplicativo de celular, dentro do horário comercial;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Reuniões via videoconferência com duração máxima de 1h, sujeito à disponibilidade de agenda das Contratadas;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Peticionamento de acordo com a demanda do processo e avaliação estratégica das patronas.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0000" cy="3491922"/>
          </a:xfrm>
          <a:custGeom>
            <a:avLst/>
            <a:gdLst/>
            <a:ahLst/>
            <a:cxnLst/>
            <a:rect l="l" t="t" r="r" b="b"/>
            <a:pathLst>
              <a:path w="7560000" h="3491922">
                <a:moveTo>
                  <a:pt x="0" y="0"/>
                </a:moveTo>
                <a:lnTo>
                  <a:pt x="7560000" y="0"/>
                </a:lnTo>
                <a:lnTo>
                  <a:pt x="7560000" y="3491922"/>
                </a:lnTo>
                <a:lnTo>
                  <a:pt x="0" y="34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18" b="-3349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379681" y="5580279"/>
            <a:ext cx="634454" cy="585483"/>
          </a:xfrm>
          <a:custGeom>
            <a:avLst/>
            <a:gdLst/>
            <a:ahLst/>
            <a:cxnLst/>
            <a:rect l="l" t="t" r="r" b="b"/>
            <a:pathLst>
              <a:path w="634454" h="585483">
                <a:moveTo>
                  <a:pt x="0" y="0"/>
                </a:moveTo>
                <a:lnTo>
                  <a:pt x="634454" y="0"/>
                </a:lnTo>
                <a:lnTo>
                  <a:pt x="634454" y="585482"/>
                </a:lnTo>
                <a:lnTo>
                  <a:pt x="0" y="585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58575" y="5693944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PRAZOS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8650" y="7549836"/>
            <a:ext cx="2232816" cy="49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TÉRMINO: ATÉ A EFETIVAÇÃO DA DOAÇÃO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000" y="6780216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prestação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advocatícios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até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efetivação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doação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7727" y="6588465"/>
            <a:ext cx="2232816" cy="7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INÍCIO : APÓS ASSINATURA DO CONTRATRO POR TODAS AS PARTES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897727" y="828938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5420" y="-1701341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494976" y="-1050852"/>
            <a:ext cx="6048000" cy="9072000"/>
          </a:xfrm>
          <a:custGeom>
            <a:avLst/>
            <a:gdLst/>
            <a:ahLst/>
            <a:cxnLst/>
            <a:rect l="l" t="t" r="r" b="b"/>
            <a:pathLst>
              <a:path w="6048000" h="9072000">
                <a:moveTo>
                  <a:pt x="0" y="0"/>
                </a:moveTo>
                <a:lnTo>
                  <a:pt x="6048000" y="0"/>
                </a:lnTo>
                <a:lnTo>
                  <a:pt x="6048000" y="9072000"/>
                </a:lnTo>
                <a:lnTo>
                  <a:pt x="0" y="907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-603630" y="6388300"/>
            <a:ext cx="8559999" cy="4272973"/>
            <a:chOff x="0" y="0"/>
            <a:chExt cx="3067711" cy="15313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7711" cy="1531337"/>
            </a:xfrm>
            <a:custGeom>
              <a:avLst/>
              <a:gdLst/>
              <a:ahLst/>
              <a:cxnLst/>
              <a:rect l="l" t="t" r="r" b="b"/>
              <a:pathLst>
                <a:path w="3067711" h="1531337">
                  <a:moveTo>
                    <a:pt x="0" y="0"/>
                  </a:moveTo>
                  <a:lnTo>
                    <a:pt x="3067711" y="0"/>
                  </a:lnTo>
                  <a:lnTo>
                    <a:pt x="3067711" y="1531337"/>
                  </a:lnTo>
                  <a:lnTo>
                    <a:pt x="0" y="1531337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067711" cy="155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95732"/>
              </p:ext>
            </p:extLst>
          </p:nvPr>
        </p:nvGraphicFramePr>
        <p:xfrm>
          <a:off x="3737636" y="7446376"/>
          <a:ext cx="4003014" cy="1762910"/>
        </p:xfrm>
        <a:graphic>
          <a:graphicData uri="http://schemas.openxmlformats.org/drawingml/2006/table">
            <a:tbl>
              <a:tblPr/>
              <a:tblGrid>
                <a:gridCol w="195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2910"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>
                          <a:solidFill>
                            <a:srgbClr val="DEE2D6"/>
                          </a:solidFill>
                          <a:latin typeface="Open Sans"/>
                        </a:rPr>
                        <a:t> </a:t>
                      </a: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teste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teste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 rot="-229919">
            <a:off x="387970" y="4370483"/>
            <a:ext cx="3687936" cy="2549286"/>
          </a:xfrm>
          <a:custGeom>
            <a:avLst/>
            <a:gdLst/>
            <a:ahLst/>
            <a:cxnLst/>
            <a:rect l="l" t="t" r="r" b="b"/>
            <a:pathLst>
              <a:path w="3687936" h="2549286">
                <a:moveTo>
                  <a:pt x="0" y="0"/>
                </a:moveTo>
                <a:lnTo>
                  <a:pt x="3687936" y="0"/>
                </a:lnTo>
                <a:lnTo>
                  <a:pt x="3687936" y="2549286"/>
                </a:lnTo>
                <a:lnTo>
                  <a:pt x="0" y="2549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88031" y="2189883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 HONORÁRIOS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597" y="2782490"/>
            <a:ext cx="2850473" cy="63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Procedimento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Valor: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 rot="-337348">
            <a:off x="541890" y="5448480"/>
            <a:ext cx="3398394" cy="2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1"/>
              </a:lnSpc>
            </a:pPr>
            <a:r>
              <a:rPr lang="pt-BR" sz="1215" dirty="0">
                <a:solidFill>
                  <a:srgbClr val="000000"/>
                </a:solidFill>
                <a:latin typeface="Open Sans"/>
              </a:rPr>
              <a:t>Atenção:  </a:t>
            </a:r>
            <a:r>
              <a:rPr lang="pt-BR" sz="1215" dirty="0" err="1">
                <a:solidFill>
                  <a:srgbClr val="000000"/>
                </a:solidFill>
                <a:latin typeface="Open Sans"/>
              </a:rPr>
              <a:t>teste</a:t>
            </a:r>
            <a:endParaRPr lang="pt-BR" sz="1215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 rot="-297963">
            <a:off x="-573031" y="7494157"/>
            <a:ext cx="4234291" cy="2926954"/>
          </a:xfrm>
          <a:custGeom>
            <a:avLst/>
            <a:gdLst/>
            <a:ahLst/>
            <a:cxnLst/>
            <a:rect l="l" t="t" r="r" b="b"/>
            <a:pathLst>
              <a:path w="4234291" h="2926954">
                <a:moveTo>
                  <a:pt x="0" y="0"/>
                </a:moveTo>
                <a:lnTo>
                  <a:pt x="4234292" y="0"/>
                </a:lnTo>
                <a:lnTo>
                  <a:pt x="4234292" y="2926954"/>
                </a:lnTo>
                <a:lnTo>
                  <a:pt x="0" y="2926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 rot="-524816">
            <a:off x="88843" y="8338403"/>
            <a:ext cx="3398394" cy="148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>
                <a:solidFill>
                  <a:srgbClr val="000000"/>
                </a:solidFill>
                <a:latin typeface="Open Sans"/>
              </a:rPr>
              <a:t>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judiciais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cartorárias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inclusas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fora do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escopo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cobrados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acordo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com 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-hora das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incluídas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taxas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deslocamento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correspondente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>
              <a:lnSpc>
                <a:spcPts val="1701"/>
              </a:lnSpc>
            </a:pPr>
            <a:endParaRPr lang="en-US" sz="1215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558</Words>
  <Application>Microsoft Office PowerPoint</Application>
  <PresentationFormat>Personalizar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Open Sans</vt:lpstr>
      <vt:lpstr>JetBrains Mono</vt:lpstr>
      <vt:lpstr>Open Sans Bold</vt:lpstr>
      <vt:lpstr>League Spartan Bold</vt:lpstr>
      <vt:lpstr>Arial</vt:lpstr>
      <vt:lpstr>Calibri</vt:lpstr>
      <vt:lpstr>League Spartan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Proposta de honorários Nery Leão Advocacia - Doação </dc:title>
  <cp:lastModifiedBy>GABRIEL DOMICIANO DE SOUZA</cp:lastModifiedBy>
  <cp:revision>4</cp:revision>
  <dcterms:created xsi:type="dcterms:W3CDTF">2006-08-16T00:00:00Z</dcterms:created>
  <dcterms:modified xsi:type="dcterms:W3CDTF">2024-05-14T19:30:14Z</dcterms:modified>
  <dc:identifier>DAFknagyTPs</dc:identifier>
</cp:coreProperties>
</file>